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5" r:id="rId9"/>
    <p:sldId id="262" r:id="rId10"/>
    <p:sldId id="267" r:id="rId11"/>
    <p:sldId id="266" r:id="rId12"/>
    <p:sldId id="270" r:id="rId13"/>
    <p:sldId id="271" r:id="rId14"/>
    <p:sldId id="264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159138A-2F58-4A7B-8AC6-C66744B03955}" type="datetimeFigureOut">
              <a:rPr lang="ru-RU" smtClean="0"/>
              <a:t>10.05.2016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B1F21F7-1B46-4954-AB3C-95E9DEDAA75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533400"/>
            <a:ext cx="6420548" cy="2868168"/>
          </a:xfrm>
        </p:spPr>
        <p:txBody>
          <a:bodyPr/>
          <a:lstStyle/>
          <a:p>
            <a:r>
              <a:rPr lang="ru-RU" dirty="0" smtClean="0"/>
              <a:t>Рабочая программа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/>
              <a:t>Составила :Лайдинен Н.Г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636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7931224" cy="6336704"/>
          </a:xfrm>
        </p:spPr>
        <p:txBody>
          <a:bodyPr>
            <a:normAutofit fontScale="32500" lnSpcReduction="20000"/>
          </a:bodyPr>
          <a:lstStyle/>
          <a:p>
            <a:pPr marL="0" indent="0" algn="ctr">
              <a:buNone/>
            </a:pPr>
            <a:r>
              <a:rPr lang="ru-RU" sz="4000" dirty="0"/>
              <a:t>Муниципальное автономное дошкольное образовательное учреждение – детский сад общеразвивающего вида № 21 «Ягодка» с приоритетным осуществлением деятельности по художественно – эстетическому развитию воспитанников</a:t>
            </a:r>
          </a:p>
          <a:p>
            <a:pPr marL="0" indent="0" algn="ctr">
              <a:buNone/>
            </a:pPr>
            <a:r>
              <a:rPr lang="ru-RU" sz="4000" dirty="0"/>
              <a:t>Юридический адрес: 624031, Россия, Свердловская область, Белоярский район, поселок Белоярский, переулок Тракторный, дом 5</a:t>
            </a:r>
          </a:p>
          <a:p>
            <a:pPr marL="0" indent="0" algn="ctr">
              <a:buNone/>
            </a:pPr>
            <a:r>
              <a:rPr lang="ru-RU" sz="4000" dirty="0"/>
              <a:t>Фактический адрес: 624031, Россия, Свердловская область, Белоярский район, поселок Белоярский, переулок Тракторный, дом </a:t>
            </a:r>
            <a:r>
              <a:rPr lang="ru-RU" sz="4000" dirty="0" smtClean="0"/>
              <a:t>5</a:t>
            </a:r>
            <a:endParaRPr lang="en-US" sz="4000" dirty="0" smtClean="0"/>
          </a:p>
          <a:p>
            <a:pPr marL="0" indent="0" algn="ctr">
              <a:buNone/>
            </a:pPr>
            <a:endParaRPr lang="ru-RU" sz="4000" dirty="0"/>
          </a:p>
          <a:p>
            <a:pPr algn="ctr"/>
            <a:endParaRPr lang="ru-RU" sz="4000" dirty="0"/>
          </a:p>
          <a:p>
            <a:pPr marL="0" indent="0" algn="ctr">
              <a:buNone/>
            </a:pPr>
            <a:r>
              <a:rPr lang="ru-RU" sz="4000" dirty="0"/>
              <a:t>	</a:t>
            </a:r>
          </a:p>
          <a:p>
            <a:pPr algn="ctr"/>
            <a:endParaRPr lang="ru-RU" sz="4000" dirty="0"/>
          </a:p>
          <a:p>
            <a:pPr marL="0" indent="0" algn="ctr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ru-RU" sz="4000" dirty="0" smtClean="0"/>
              <a:t>Рабочая </a:t>
            </a:r>
            <a:r>
              <a:rPr lang="ru-RU" sz="4000" dirty="0"/>
              <a:t>программа по реализации основной общеобразовательной программы – образовательной программы дошкольного образования муниципального автономного дошкольного образовательного учреждения - детский сад № 21 «Ягодка» с приоритетным осуществлением деятельности по художественно-эстетическому развитию воспитанников второй младшей группы Б </a:t>
            </a:r>
          </a:p>
          <a:p>
            <a:pPr marL="0" indent="0" algn="ctr">
              <a:buNone/>
            </a:pPr>
            <a:r>
              <a:rPr lang="ru-RU" sz="4000" dirty="0"/>
              <a:t>на 2015 – 2016 учебный год</a:t>
            </a:r>
          </a:p>
          <a:p>
            <a:pPr marL="0" indent="0" algn="ctr">
              <a:buNone/>
            </a:pPr>
            <a:r>
              <a:rPr lang="ru-RU" sz="4000" dirty="0"/>
              <a:t>Срок реализации: 1 год</a:t>
            </a:r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marL="0" indent="0" algn="ctr">
              <a:buNone/>
            </a:pPr>
            <a:r>
              <a:rPr lang="ru-RU" sz="4000" dirty="0"/>
              <a:t>Разработчик: Лайдинен Наталья Геннадьевна, воспитатель, IКК</a:t>
            </a:r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algn="ctr"/>
            <a:endParaRPr lang="ru-RU" sz="4000" dirty="0"/>
          </a:p>
          <a:p>
            <a:pPr marL="0" indent="0" algn="ctr">
              <a:buNone/>
            </a:pPr>
            <a:r>
              <a:rPr lang="ru-RU" sz="4000" dirty="0"/>
              <a:t>п. Белоярский</a:t>
            </a:r>
          </a:p>
          <a:p>
            <a:pPr marL="0" indent="0" algn="ctr">
              <a:buNone/>
            </a:pPr>
            <a:r>
              <a:rPr lang="ru-RU" sz="4000" dirty="0"/>
              <a:t>2015</a:t>
            </a:r>
          </a:p>
          <a:p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120803"/>
              </p:ext>
            </p:extLst>
          </p:nvPr>
        </p:nvGraphicFramePr>
        <p:xfrm>
          <a:off x="395536" y="1772816"/>
          <a:ext cx="8064896" cy="1005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32448"/>
                <a:gridCol w="4032448"/>
              </a:tblGrid>
              <a:tr h="37084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000" dirty="0" smtClean="0"/>
                        <a:t>СОГЛАСОВАНО 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sz="1000" dirty="0" smtClean="0"/>
                        <a:t>на Совете педагогов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sz="1000" dirty="0" smtClean="0"/>
                        <a:t>Протокол №______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sz="1000" dirty="0" smtClean="0"/>
                        <a:t>от «___¬_» _____________ 201  года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1000" dirty="0" smtClean="0"/>
                        <a:t>УТВЕРЖДЕНО 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sz="1000" dirty="0" smtClean="0"/>
                        <a:t>заведующий</a:t>
                      </a:r>
                      <a:endParaRPr lang="en-US" sz="1000" dirty="0" smtClean="0"/>
                    </a:p>
                    <a:p>
                      <a:pPr marL="0" indent="0" algn="ctr">
                        <a:buNone/>
                      </a:pPr>
                      <a:r>
                        <a:rPr lang="ru-RU" sz="1000" dirty="0" smtClean="0"/>
                        <a:t>МАДОУ – детский сад № 21 «Ягодка» </a:t>
                      </a:r>
                      <a:endParaRPr lang="en-US" sz="1000" dirty="0" smtClean="0"/>
                    </a:p>
                    <a:p>
                      <a:pPr marL="0" indent="0" algn="ctr">
                        <a:buNone/>
                      </a:pPr>
                      <a:r>
                        <a:rPr lang="ru-RU" sz="1000" dirty="0" smtClean="0"/>
                        <a:t>Воротниковой В.В.___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ru-RU" sz="1000" dirty="0" smtClean="0"/>
                        <a:t> </a:t>
                      </a:r>
                      <a:r>
                        <a:rPr lang="ru-RU" sz="1000" dirty="0" smtClean="0"/>
                        <a:t>«_____» _________________ 201  года</a:t>
                      </a:r>
                    </a:p>
                    <a:p>
                      <a:endParaRPr lang="ru-RU" sz="1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647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I. </a:t>
            </a:r>
            <a:r>
              <a:rPr lang="ru-RU" sz="5300" dirty="0"/>
              <a:t>Целевой</a:t>
            </a:r>
            <a:r>
              <a:rPr lang="ru-RU" dirty="0"/>
              <a:t> </a:t>
            </a:r>
            <a:r>
              <a:rPr lang="ru-RU" sz="5300" dirty="0"/>
              <a:t>раздел</a:t>
            </a:r>
            <a:r>
              <a:rPr lang="ru-RU" dirty="0"/>
              <a:t> </a:t>
            </a:r>
            <a:r>
              <a:rPr lang="ru-RU" sz="5300" dirty="0"/>
              <a:t>Программы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	Ведущая  цель  Программы:</a:t>
            </a:r>
          </a:p>
          <a:p>
            <a:pPr marL="0" indent="0">
              <a:buNone/>
            </a:pPr>
            <a:r>
              <a:rPr lang="ru-RU" dirty="0" smtClean="0"/>
              <a:t>Обеспечение полноценного развития личности детей дошкольного возраста в сферах социально-коммуникативного, познавательного, речевого, художественно-эстетического и физического развития с учетом целевых ориентиров в условиях введения ФГОС ДО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87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Задачи: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84576"/>
          </a:xfrm>
        </p:spPr>
        <p:txBody>
          <a:bodyPr>
            <a:normAutofit/>
          </a:bodyPr>
          <a:lstStyle/>
          <a:p>
            <a:r>
              <a:rPr lang="ru-RU" dirty="0" smtClean="0"/>
              <a:t>Охрана и укрепление физического и психического здоровья детей, в том числе их эмоционального благополучия;</a:t>
            </a:r>
          </a:p>
          <a:p>
            <a:r>
              <a:rPr lang="ru-RU" dirty="0" smtClean="0"/>
              <a:t>Создание благоприятных условий развития детей в соответствии с их возрастными и индивидуальными особенностями и склонностями;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927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3034680" cy="5166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7853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>
                <a:solidFill>
                  <a:srgbClr val="7030A0"/>
                </a:solidFill>
              </a:rPr>
              <a:t>Познавательное развитие</a:t>
            </a:r>
            <a:r>
              <a:rPr lang="ru-RU" sz="1800" b="1" dirty="0" smtClean="0">
                <a:solidFill>
                  <a:srgbClr val="7030A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1800" dirty="0" smtClean="0"/>
              <a:t>развитие </a:t>
            </a:r>
            <a:r>
              <a:rPr lang="ru-RU" sz="1800" dirty="0"/>
              <a:t>интересов детей, любознательности и познавательной </a:t>
            </a:r>
            <a:r>
              <a:rPr lang="ru-RU" sz="1800" dirty="0" smtClean="0"/>
              <a:t>мотивации;</a:t>
            </a:r>
          </a:p>
          <a:p>
            <a:pPr marL="0" indent="0">
              <a:buNone/>
            </a:pPr>
            <a:endParaRPr lang="ru-RU" sz="1800" dirty="0" smtClean="0"/>
          </a:p>
          <a:p>
            <a:pPr marL="0" indent="0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Социально-коммуникативное развитие:</a:t>
            </a:r>
          </a:p>
          <a:p>
            <a:pPr marL="0" indent="0">
              <a:buNone/>
            </a:pPr>
            <a:r>
              <a:rPr lang="ru-RU" sz="1800" dirty="0"/>
              <a:t>развитие общения и взаимодействия ребёнка со взрослыми и сверстниками</a:t>
            </a:r>
            <a:r>
              <a:rPr lang="ru-RU" sz="1800" dirty="0" smtClean="0"/>
              <a:t>;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Речевое развитие:</a:t>
            </a:r>
          </a:p>
          <a:p>
            <a:pPr marL="0" indent="0">
              <a:buNone/>
            </a:pPr>
            <a:r>
              <a:rPr lang="ru-RU" sz="1800" dirty="0" smtClean="0"/>
              <a:t>обогащение </a:t>
            </a:r>
            <a:r>
              <a:rPr lang="ru-RU" sz="1800" dirty="0"/>
              <a:t>активного словаря</a:t>
            </a:r>
            <a:r>
              <a:rPr lang="ru-RU" sz="1800" dirty="0" smtClean="0"/>
              <a:t>;</a:t>
            </a:r>
          </a:p>
          <a:p>
            <a:pPr>
              <a:buFontTx/>
              <a:buChar char="-"/>
            </a:pPr>
            <a:endParaRPr lang="ru-RU" sz="1800" dirty="0"/>
          </a:p>
          <a:p>
            <a:pPr marL="0" indent="0">
              <a:buNone/>
            </a:pPr>
            <a:r>
              <a:rPr lang="ru-RU" sz="1800" b="1" dirty="0">
                <a:solidFill>
                  <a:srgbClr val="7030A0"/>
                </a:solidFill>
              </a:rPr>
              <a:t>Физическое развитие</a:t>
            </a:r>
            <a:r>
              <a:rPr lang="ru-RU" sz="1800" b="1" dirty="0" smtClean="0">
                <a:solidFill>
                  <a:srgbClr val="7030A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1800" dirty="0" smtClean="0"/>
              <a:t>развитие </a:t>
            </a:r>
            <a:r>
              <a:rPr lang="ru-RU" sz="1800" dirty="0"/>
              <a:t>физических </a:t>
            </a:r>
            <a:r>
              <a:rPr lang="ru-RU" sz="1800" dirty="0" smtClean="0"/>
              <a:t>качеств; </a:t>
            </a: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Художественно-эстетическое развитие:</a:t>
            </a:r>
          </a:p>
          <a:p>
            <a:pPr marL="0" indent="0">
              <a:buNone/>
            </a:pPr>
            <a:r>
              <a:rPr lang="ru-RU" sz="1800" dirty="0"/>
              <a:t>восприятие музыки, художественной литературы, </a:t>
            </a:r>
            <a:r>
              <a:rPr lang="ru-RU" sz="1800" dirty="0" smtClean="0"/>
              <a:t>фольклора.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4272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171400"/>
            <a:ext cx="72390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Планируемые результаты освоения Программы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7239000" cy="4846320"/>
          </a:xfrm>
        </p:spPr>
        <p:txBody>
          <a:bodyPr>
            <a:normAutofit lnSpcReduction="10000"/>
          </a:bodyPr>
          <a:lstStyle/>
          <a:p>
            <a:r>
              <a:rPr lang="ru-RU" dirty="0"/>
              <a:t>- </a:t>
            </a:r>
            <a:r>
              <a:rPr lang="ru-RU" dirty="0" smtClean="0"/>
              <a:t>может </a:t>
            </a:r>
            <a:r>
              <a:rPr lang="ru-RU" dirty="0"/>
              <a:t>обращаться с вопросами и просьбами, понимает речь взрослых; знает названия окружающих предметов и игрушек;</a:t>
            </a:r>
          </a:p>
          <a:p>
            <a:r>
              <a:rPr lang="ru-RU" dirty="0"/>
              <a:t>- стремится к общению со взрослыми и активно подражает им в движениях и действиях; появляются игры, в которых ребенок воспроизводит действия взрослого;</a:t>
            </a:r>
          </a:p>
          <a:p>
            <a:r>
              <a:rPr lang="ru-RU" dirty="0"/>
              <a:t>- проявляет интерес к сверстникам; наблюдает за их действиями и подражает им;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7468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11144" cy="516672"/>
          </a:xfrm>
        </p:spPr>
        <p:txBody>
          <a:bodyPr>
            <a:normAutofit/>
          </a:bodyPr>
          <a:lstStyle/>
          <a:p>
            <a:r>
              <a:rPr lang="en-US" sz="2400" dirty="0"/>
              <a:t>II. </a:t>
            </a:r>
            <a:r>
              <a:rPr lang="ru-RU" sz="2400" dirty="0"/>
              <a:t>Содержательный раздел Программы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7632848" cy="554461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6400" dirty="0" smtClean="0">
                <a:solidFill>
                  <a:srgbClr val="7030A0"/>
                </a:solidFill>
              </a:rPr>
              <a:t>социально-коммуникативное </a:t>
            </a:r>
            <a:r>
              <a:rPr lang="ru-RU" sz="6400" dirty="0">
                <a:solidFill>
                  <a:srgbClr val="7030A0"/>
                </a:solidFill>
              </a:rPr>
              <a:t>развитие, </a:t>
            </a:r>
            <a:r>
              <a:rPr lang="ru-RU" sz="6400" dirty="0" smtClean="0">
                <a:solidFill>
                  <a:srgbClr val="7030A0"/>
                </a:solidFill>
              </a:rPr>
              <a:t>(</a:t>
            </a:r>
            <a:r>
              <a:rPr lang="ru-RU" sz="6400" dirty="0" smtClean="0"/>
              <a:t>Сюжетно-ролевые </a:t>
            </a:r>
            <a:r>
              <a:rPr lang="ru-RU" sz="6400" dirty="0"/>
              <a:t>игры, </a:t>
            </a:r>
            <a:r>
              <a:rPr lang="ru-RU" sz="6400" dirty="0" smtClean="0"/>
              <a:t>Самообслуживание, Труд </a:t>
            </a:r>
            <a:r>
              <a:rPr lang="ru-RU" sz="6400" dirty="0"/>
              <a:t>в </a:t>
            </a:r>
            <a:r>
              <a:rPr lang="ru-RU" sz="6400" dirty="0" smtClean="0"/>
              <a:t>природе, Хозяйственно-бытовой труд, Безопасность, беседы)</a:t>
            </a:r>
            <a:endParaRPr lang="ru-RU" sz="6400" dirty="0"/>
          </a:p>
          <a:p>
            <a:pPr marL="0" indent="0">
              <a:buNone/>
            </a:pPr>
            <a:endParaRPr lang="ru-RU" sz="6400" dirty="0" smtClean="0"/>
          </a:p>
          <a:p>
            <a:pPr marL="0" indent="0">
              <a:buNone/>
            </a:pPr>
            <a:r>
              <a:rPr lang="ru-RU" sz="6400" dirty="0" smtClean="0">
                <a:solidFill>
                  <a:srgbClr val="7030A0"/>
                </a:solidFill>
              </a:rPr>
              <a:t>познавательное развитие </a:t>
            </a:r>
            <a:r>
              <a:rPr lang="ru-RU" sz="6400" dirty="0" smtClean="0"/>
              <a:t>(Занятия, Рассматривание, Наблюдение, Игра-экспериментирование, Исследовательская деятельность, Конструирование,</a:t>
            </a:r>
            <a:endParaRPr lang="ru-RU" sz="6400" dirty="0"/>
          </a:p>
          <a:p>
            <a:pPr marL="0" indent="0">
              <a:buNone/>
            </a:pPr>
            <a:r>
              <a:rPr lang="ru-RU" sz="6400" dirty="0"/>
              <a:t>Развивающие и дидактические игры </a:t>
            </a:r>
            <a:r>
              <a:rPr lang="ru-RU" sz="6400" dirty="0" smtClean="0"/>
              <a:t>,Экскурсия)</a:t>
            </a:r>
            <a:endParaRPr lang="ru-RU" sz="6400" dirty="0"/>
          </a:p>
          <a:p>
            <a:pPr marL="0" indent="0">
              <a:buNone/>
            </a:pPr>
            <a:endParaRPr lang="ru-RU" sz="6400" dirty="0" smtClean="0"/>
          </a:p>
          <a:p>
            <a:pPr marL="0" indent="0">
              <a:buNone/>
            </a:pPr>
            <a:r>
              <a:rPr lang="ru-RU" sz="6400" dirty="0">
                <a:solidFill>
                  <a:srgbClr val="7030A0"/>
                </a:solidFill>
              </a:rPr>
              <a:t>речевое развитие </a:t>
            </a:r>
            <a:r>
              <a:rPr lang="ru-RU" sz="6400" dirty="0"/>
              <a:t>(Беседы после </a:t>
            </a:r>
            <a:r>
              <a:rPr lang="ru-RU" sz="6400" dirty="0" smtClean="0"/>
              <a:t>чтения, Рассматривание, Игровые ситуации,  Дидактические игры, Наблюдения, Ситуации общения, Разговоры </a:t>
            </a:r>
            <a:r>
              <a:rPr lang="ru-RU" sz="6400" dirty="0"/>
              <a:t>с детьми в ходе режимных </a:t>
            </a:r>
            <a:r>
              <a:rPr lang="ru-RU" sz="6400" dirty="0" smtClean="0"/>
              <a:t>моментов, Беседы </a:t>
            </a:r>
            <a:r>
              <a:rPr lang="ru-RU" sz="6400" dirty="0"/>
              <a:t>(в </a:t>
            </a:r>
            <a:r>
              <a:rPr lang="ru-RU" sz="6400" dirty="0" err="1"/>
              <a:t>т.ч</a:t>
            </a:r>
            <a:r>
              <a:rPr lang="ru-RU" sz="6400" dirty="0"/>
              <a:t>. в процессе наблюдения за объектами природы, трудом взрослых)</a:t>
            </a:r>
          </a:p>
          <a:p>
            <a:pPr marL="0" indent="0">
              <a:buNone/>
            </a:pPr>
            <a:endParaRPr lang="ru-RU" sz="6400" dirty="0"/>
          </a:p>
          <a:p>
            <a:pPr marL="0" indent="0">
              <a:buNone/>
            </a:pPr>
            <a:r>
              <a:rPr lang="ru-RU" sz="6400" dirty="0" smtClean="0">
                <a:solidFill>
                  <a:srgbClr val="7030A0"/>
                </a:solidFill>
              </a:rPr>
              <a:t>художественно-эстетическое развитие (</a:t>
            </a:r>
            <a:r>
              <a:rPr lang="ru-RU" sz="6400" dirty="0"/>
              <a:t>развитие игровой деятельности </a:t>
            </a:r>
            <a:r>
              <a:rPr lang="ru-RU" sz="6400" dirty="0" smtClean="0"/>
              <a:t>детей; приобщение </a:t>
            </a:r>
            <a:r>
              <a:rPr lang="ru-RU" sz="6400" dirty="0"/>
              <a:t>к элементарным общепринятым нормам и правилам взаимоотношения со сверстниками и взрослыми (в том числе моральным</a:t>
            </a:r>
            <a:r>
              <a:rPr lang="ru-RU" sz="6400" dirty="0" smtClean="0"/>
              <a:t>);развитие </a:t>
            </a:r>
            <a:r>
              <a:rPr lang="ru-RU" sz="6400" dirty="0"/>
              <a:t>игровой деятельности </a:t>
            </a:r>
            <a:r>
              <a:rPr lang="ru-RU" sz="6400" dirty="0" smtClean="0"/>
              <a:t>детей)</a:t>
            </a:r>
            <a:endParaRPr lang="ru-RU" sz="6400" dirty="0"/>
          </a:p>
          <a:p>
            <a:pPr marL="0" indent="0">
              <a:buNone/>
            </a:pPr>
            <a:r>
              <a:rPr lang="ru-RU" sz="6400" dirty="0" smtClean="0"/>
              <a:t> </a:t>
            </a:r>
          </a:p>
          <a:p>
            <a:pPr marL="0" indent="0">
              <a:buNone/>
            </a:pPr>
            <a:r>
              <a:rPr lang="ru-RU" sz="6400" dirty="0" smtClean="0">
                <a:solidFill>
                  <a:srgbClr val="7030A0"/>
                </a:solidFill>
              </a:rPr>
              <a:t>физическое развитие (</a:t>
            </a:r>
            <a:r>
              <a:rPr lang="ru-RU" sz="6400" dirty="0"/>
              <a:t>Утренняя </a:t>
            </a:r>
            <a:r>
              <a:rPr lang="ru-RU" sz="6400" dirty="0" smtClean="0"/>
              <a:t>гимнастика, Физическая </a:t>
            </a:r>
            <a:r>
              <a:rPr lang="ru-RU" sz="6400" dirty="0"/>
              <a:t> </a:t>
            </a:r>
            <a:r>
              <a:rPr lang="ru-RU" sz="6400" dirty="0" smtClean="0"/>
              <a:t>культура А</a:t>
            </a:r>
            <a:r>
              <a:rPr lang="ru-RU" sz="6400" dirty="0"/>
              <a:t>) в зале Б) на </a:t>
            </a:r>
            <a:r>
              <a:rPr lang="ru-RU" sz="6400" dirty="0" smtClean="0"/>
              <a:t>воздухе Подвижные </a:t>
            </a:r>
            <a:r>
              <a:rPr lang="ru-RU" sz="6400" dirty="0"/>
              <a:t>игры, физические упражнения, самостоятельная двигательная </a:t>
            </a:r>
            <a:r>
              <a:rPr lang="ru-RU" sz="6400" dirty="0" smtClean="0"/>
              <a:t>активность, Гимнастика </a:t>
            </a:r>
            <a:r>
              <a:rPr lang="ru-RU" sz="6400" dirty="0"/>
              <a:t>после дневного </a:t>
            </a:r>
            <a:r>
              <a:rPr lang="ru-RU" sz="6400" dirty="0" smtClean="0"/>
              <a:t>сна, Физкультурный досуг, День здоровья, Индивидуальная </a:t>
            </a:r>
            <a:r>
              <a:rPr lang="ru-RU" sz="6400" dirty="0"/>
              <a:t>работа по развитию </a:t>
            </a:r>
            <a:r>
              <a:rPr lang="ru-RU" sz="6400" dirty="0" smtClean="0"/>
              <a:t>движений, Луковая </a:t>
            </a:r>
            <a:r>
              <a:rPr lang="ru-RU" sz="6400" dirty="0"/>
              <a:t>и чесночная </a:t>
            </a:r>
            <a:r>
              <a:rPr lang="ru-RU" sz="6400" dirty="0" smtClean="0"/>
              <a:t>терапия)</a:t>
            </a:r>
            <a:endParaRPr lang="ru-RU" sz="6400" dirty="0"/>
          </a:p>
          <a:p>
            <a:pPr marL="0" indent="0">
              <a:buNone/>
            </a:pP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536657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6059016" cy="516672"/>
          </a:xfrm>
        </p:spPr>
        <p:txBody>
          <a:bodyPr>
            <a:normAutofit fontScale="90000"/>
          </a:bodyPr>
          <a:lstStyle/>
          <a:p>
            <a:r>
              <a:rPr lang="en-US" sz="2400" dirty="0"/>
              <a:t>II. </a:t>
            </a:r>
            <a:r>
              <a:rPr lang="ru-RU" sz="2400" dirty="0"/>
              <a:t>Содержательный раздел Программы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055403"/>
              </p:ext>
            </p:extLst>
          </p:nvPr>
        </p:nvGraphicFramePr>
        <p:xfrm>
          <a:off x="-25112" y="1052736"/>
          <a:ext cx="8856983" cy="485672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162560"/>
                <a:gridCol w="1842264"/>
                <a:gridCol w="1713338"/>
                <a:gridCol w="1858195"/>
                <a:gridCol w="1530486"/>
                <a:gridCol w="1750140"/>
              </a:tblGrid>
              <a:tr h="4320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понедельник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Вторник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Среда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четверг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пятница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24673">
                <a:tc>
                  <a:txBody>
                    <a:bodyPr/>
                    <a:lstStyle/>
                    <a:p>
                      <a:pPr marL="71755" marR="71755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1.Коммуникативная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 и восприятие художественной   литературы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Музыкальная 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15.40 – 15.55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познавательно-исследовательская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Двигательная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15.40 – 15.55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Музыкальная 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Коммуникативная и изобразительная  деятельности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9.25 – 9.40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3. Двигательная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(воздух)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10.10 – 10.25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Познавательно-исследовательская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 Двигательная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15.40 – 15.55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1. Коммуникативная и изобразительная  деятельности          9.00 – 9.15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2. Конструктивная деятельность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9.25 – 9.40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49912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2390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Формы, способы, методы и средства реализации Программы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процессе педагогической диагностики исследуются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/>
              <a:t>1. </a:t>
            </a:r>
            <a:r>
              <a:rPr lang="ru-RU" dirty="0" smtClean="0"/>
              <a:t>Физические</a:t>
            </a:r>
            <a:endParaRPr lang="ru-RU" dirty="0"/>
          </a:p>
          <a:p>
            <a:r>
              <a:rPr lang="ru-RU" dirty="0" smtClean="0"/>
              <a:t>2.Интеллектуальные</a:t>
            </a:r>
            <a:endParaRPr lang="ru-RU" dirty="0"/>
          </a:p>
          <a:p>
            <a:r>
              <a:rPr lang="ru-RU" dirty="0"/>
              <a:t>3.Личностные качества ребёнка путём различных методов исследований</a:t>
            </a:r>
          </a:p>
          <a:p>
            <a:pPr marL="0" indent="0">
              <a:buNone/>
            </a:pPr>
            <a:r>
              <a:rPr lang="ru-RU" dirty="0" smtClean="0"/>
              <a:t>Используются </a:t>
            </a:r>
            <a:r>
              <a:rPr lang="ru-RU" dirty="0"/>
              <a:t>формы и методы педагогической диагностики</a:t>
            </a:r>
            <a:r>
              <a:rPr lang="ru-RU" dirty="0" smtClean="0"/>
              <a:t>:</a:t>
            </a:r>
            <a:endParaRPr lang="ru-RU" dirty="0"/>
          </a:p>
          <a:p>
            <a:r>
              <a:rPr lang="ru-RU" dirty="0"/>
              <a:t>1.       Серия бесед, опросов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2.       Игра и упражнения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3.       Создания ситуаций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/>
              <a:t>4.       Наблюдения и анализ наблюдений.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8256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7239000" cy="1143000"/>
          </a:xfrm>
        </p:spPr>
        <p:txBody>
          <a:bodyPr>
            <a:noAutofit/>
          </a:bodyPr>
          <a:lstStyle/>
          <a:p>
            <a:pPr algn="ctr"/>
            <a:r>
              <a:rPr lang="en-US" sz="2400" dirty="0"/>
              <a:t>III.</a:t>
            </a:r>
            <a:r>
              <a:rPr lang="ru-RU" sz="2400" dirty="0"/>
              <a:t>Организационный раздел </a:t>
            </a:r>
            <a:r>
              <a:rPr lang="ru-RU" sz="2400" dirty="0" smtClean="0"/>
              <a:t>Программы</a:t>
            </a:r>
            <a:br>
              <a:rPr lang="ru-RU" sz="2400" dirty="0" smtClean="0"/>
            </a:br>
            <a:r>
              <a:rPr lang="ru-RU" sz="2400" dirty="0" smtClean="0"/>
              <a:t>Традиции Группы: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7239000" cy="5805264"/>
          </a:xfrm>
        </p:spPr>
        <p:txBody>
          <a:bodyPr>
            <a:normAutofit fontScale="55000" lnSpcReduction="20000"/>
          </a:bodyPr>
          <a:lstStyle/>
          <a:p>
            <a:r>
              <a:rPr lang="ru-RU" sz="3800" dirty="0" smtClean="0"/>
              <a:t>1.я  </a:t>
            </a:r>
            <a:r>
              <a:rPr lang="ru-RU" sz="3800" dirty="0"/>
              <a:t>лично встречаю родителей  и каждого ребенка, выходя навстречу им в раздевальное помещение; здороваюсь c ними и выражает радость по поводу того, что они пришли. Важно сразу сказать ребенку, что его прихода ждут другие дети.</a:t>
            </a:r>
          </a:p>
          <a:p>
            <a:r>
              <a:rPr lang="ru-RU" sz="3800" dirty="0"/>
              <a:t>2.С приходом последнего ребенка я собираю в круг группу и приветствую всех детей; выражая радость по поводу, что все собрались, и желаю вместе весело и интересно провести день. Обсуждаем содержание совместной деятельности на текущий день. В процессе обсуждения учитываю пожелания и предложения детей.</a:t>
            </a:r>
          </a:p>
          <a:p>
            <a:r>
              <a:rPr lang="ru-RU" sz="3800" dirty="0"/>
              <a:t>3.В конце  своей рабочей смены, вместе со всеми детьми кратко подвожу итог. Говорю что-то хорошее о каждом ребенке. Каждому ребенку предоставляется возможность сказать о том, что было для него самым важным в прошедшем дне. Особое внимание обращаю на детские работы, выполненные в процессе свободной самостоятельной деятельности.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015878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239000" cy="830952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/>
              <a:t>Обеспеченность </a:t>
            </a:r>
            <a:r>
              <a:rPr lang="ru-RU" sz="2000" dirty="0"/>
              <a:t>методическими материалами и средствами обучения и воспитания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2125626"/>
              </p:ext>
            </p:extLst>
          </p:nvPr>
        </p:nvGraphicFramePr>
        <p:xfrm>
          <a:off x="827584" y="1268760"/>
          <a:ext cx="7060205" cy="4638058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2790193"/>
                <a:gridCol w="4270012"/>
              </a:tblGrid>
              <a:tr h="3463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Образовательная область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Реализуемые программы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54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Физическое развитие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Физкультурные занятия в детском саду. – Л. Пензуллаева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08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Познавательное развитие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Познавательное развитие детей 2–8 лет:</a:t>
                      </a:r>
                      <a:b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мир природы и мир человека, Т.И. Гризик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017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Речевое развитие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Речевое развитие детей 3–4 лет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Автор</a:t>
                      </a: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: Гризик Т. И.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79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Художественно-эстетическое развитие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Художественное творчество детей 2–8 лет, Т.Н. Доронова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Музыкальное развитие детей 2–8 лет, И.Г. Галянт</a:t>
                      </a: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8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Социально-коммуникативное развитие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Формирование основ безопасного</a:t>
                      </a:r>
                      <a:b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</a:b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поведения у детей 3–8 лет Авторы: Гризик Т. И., Глушкова Г.В.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Развитие </a:t>
                      </a: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игровой деятельности детей 2–8 лет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Карабанова О. А., Доронова Т. Н., Соловьёва Е. В.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886" marR="6688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6667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6255488" cy="72008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Предметно-пространственная развивающая среда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5661248"/>
            <a:ext cx="7191592" cy="743507"/>
          </a:xfrm>
        </p:spPr>
        <p:txBody>
          <a:bodyPr>
            <a:noAutofit/>
          </a:bodyPr>
          <a:lstStyle/>
          <a:p>
            <a:pPr algn="l"/>
            <a:endParaRPr lang="ru-RU" sz="1800" dirty="0"/>
          </a:p>
          <a:p>
            <a:pPr algn="l"/>
            <a:r>
              <a:rPr lang="ru-RU" sz="1800" dirty="0" smtClean="0"/>
              <a:t>Пространство </a:t>
            </a:r>
            <a:r>
              <a:rPr lang="ru-RU" sz="1800" dirty="0"/>
              <a:t>групповой комнаты условно разделено на центры</a:t>
            </a:r>
            <a:r>
              <a:rPr lang="ru-RU" sz="1800" dirty="0" smtClean="0"/>
              <a:t>:</a:t>
            </a:r>
          </a:p>
          <a:p>
            <a:pPr algn="l"/>
            <a:endParaRPr lang="ru-RU" sz="1800" dirty="0"/>
          </a:p>
          <a:p>
            <a:pPr algn="l"/>
            <a:endParaRPr lang="ru-RU" sz="1800" dirty="0" smtClean="0"/>
          </a:p>
          <a:p>
            <a:pPr algn="l"/>
            <a:r>
              <a:rPr lang="ru-RU" sz="1800" dirty="0" smtClean="0"/>
              <a:t>1</a:t>
            </a:r>
            <a:r>
              <a:rPr lang="ru-RU" sz="1800" dirty="0"/>
              <a:t>.	Центр </a:t>
            </a:r>
            <a:r>
              <a:rPr lang="ru-RU" sz="1800" dirty="0" smtClean="0"/>
              <a:t>театра</a:t>
            </a:r>
            <a:endParaRPr lang="ru-RU" sz="1800" dirty="0"/>
          </a:p>
          <a:p>
            <a:pPr algn="l"/>
            <a:r>
              <a:rPr lang="ru-RU" sz="1800" dirty="0"/>
              <a:t>2.	Центр «Мы познаем мир</a:t>
            </a:r>
            <a:r>
              <a:rPr lang="ru-RU" sz="1800" dirty="0" smtClean="0"/>
              <a:t>» (исследовательская деятельность).</a:t>
            </a:r>
            <a:endParaRPr lang="ru-RU" sz="1800" dirty="0"/>
          </a:p>
          <a:p>
            <a:pPr algn="l"/>
            <a:r>
              <a:rPr lang="ru-RU" sz="1800" dirty="0"/>
              <a:t>3.	Центр сенсорного развития .</a:t>
            </a:r>
          </a:p>
          <a:p>
            <a:pPr algn="l"/>
            <a:r>
              <a:rPr lang="ru-RU" sz="1800" dirty="0"/>
              <a:t>4.	Центр конструктивной деятельности </a:t>
            </a:r>
          </a:p>
          <a:p>
            <a:pPr algn="l"/>
            <a:r>
              <a:rPr lang="ru-RU" sz="1800" dirty="0"/>
              <a:t>5.	Центр физического развития .</a:t>
            </a:r>
          </a:p>
          <a:p>
            <a:pPr algn="l"/>
            <a:r>
              <a:rPr lang="ru-RU" sz="1800" dirty="0"/>
              <a:t>6.	Центр социально-</a:t>
            </a:r>
            <a:r>
              <a:rPr lang="ru-RU" sz="1800" dirty="0" err="1"/>
              <a:t>комуникативного</a:t>
            </a:r>
            <a:r>
              <a:rPr lang="ru-RU" sz="1800" dirty="0"/>
              <a:t> развития .</a:t>
            </a:r>
          </a:p>
          <a:p>
            <a:pPr algn="l"/>
            <a:r>
              <a:rPr lang="ru-RU" sz="1800" dirty="0"/>
              <a:t>7.	</a:t>
            </a:r>
            <a:r>
              <a:rPr lang="ru-RU" sz="1800" dirty="0" smtClean="0"/>
              <a:t>Центр уединения</a:t>
            </a:r>
          </a:p>
          <a:p>
            <a:pPr algn="l"/>
            <a:r>
              <a:rPr lang="ru-RU" sz="1800" dirty="0" smtClean="0"/>
              <a:t>8</a:t>
            </a:r>
            <a:r>
              <a:rPr lang="ru-RU" sz="1800" dirty="0"/>
              <a:t>.	Центр музыкального развития .</a:t>
            </a:r>
          </a:p>
          <a:p>
            <a:pPr algn="l"/>
            <a:r>
              <a:rPr lang="ru-RU" sz="1800" dirty="0"/>
              <a:t>9.	Центр изобразительной деятельности 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26104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39000" cy="5166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/>
              <a:t>Взаимодействие с семьями воспитанников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2266413"/>
              </p:ext>
            </p:extLst>
          </p:nvPr>
        </p:nvGraphicFramePr>
        <p:xfrm>
          <a:off x="971600" y="990957"/>
          <a:ext cx="6480720" cy="5750411"/>
        </p:xfrm>
        <a:graphic>
          <a:graphicData uri="http://schemas.openxmlformats.org/drawingml/2006/table">
            <a:tbl>
              <a:tblPr firstRow="1" firstCol="1" bandRow="1"/>
              <a:tblGrid>
                <a:gridCol w="6480720"/>
              </a:tblGrid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Консультация в родительском уголке «Адаптационный период в группе»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Консультация в родительском уголке «кризис 3 лет»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Анкетирование родителей «о здоровье всерьёз»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Организация фотовыставки на тему: «как я провёл лето»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Родительское собрание на тему: «Возрастные особенности детей 3-4 лет»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7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« природа и фантазия»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Фотовыставка, посвященная ко Дню Матери «Моя мама лучшая на свете» 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Встреча за круглым столом «Что подарить ребенку – заказы Дедушке Морозу»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новогодней игрушки для ёлки на участке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рисунков «зимние виды спорта»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1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Выставка детских рисунков, поделок »зима в фантазиях детей и взрослых»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Стенгазета «мой папа- самый лучший друг»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фотовыставка  к 8 марта «цветочные фантазии»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6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Calibri"/>
                          <a:ea typeface="Calibri"/>
                          <a:cs typeface="Times New Roman"/>
                        </a:rPr>
                        <a:t>Итоговое родительское собрание на тему: «Как мы прожили год»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02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Субботник Благоустройство участка</a:t>
                      </a:r>
                    </a:p>
                  </a:txBody>
                  <a:tcPr marL="37223" marR="372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6964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-2624"/>
            <a:ext cx="7239000" cy="1143000"/>
          </a:xfrm>
        </p:spPr>
        <p:txBody>
          <a:bodyPr>
            <a:noAutofit/>
          </a:bodyPr>
          <a:lstStyle/>
          <a:p>
            <a:r>
              <a:rPr lang="ru-RU" sz="2400" dirty="0" smtClean="0"/>
              <a:t>Часть, формируемая участниками </a:t>
            </a:r>
            <a:r>
              <a:rPr lang="en-US" sz="2400" dirty="0" smtClean="0"/>
              <a:t> </a:t>
            </a:r>
            <a:r>
              <a:rPr lang="ru-RU" sz="2400" dirty="0" smtClean="0"/>
              <a:t>образовательных отношений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Мы живем на Урале</a:t>
            </a:r>
          </a:p>
          <a:p>
            <a:r>
              <a:rPr lang="ru-RU" dirty="0" smtClean="0"/>
              <a:t>Ладушки</a:t>
            </a:r>
          </a:p>
          <a:p>
            <a:r>
              <a:rPr lang="ru-RU" dirty="0" smtClean="0"/>
              <a:t>Цветные ладошки</a:t>
            </a:r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Проект «Моя семья», </a:t>
            </a:r>
          </a:p>
          <a:p>
            <a:pPr marL="0" indent="0">
              <a:buNone/>
            </a:pPr>
            <a:r>
              <a:rPr lang="ru-RU" dirty="0" smtClean="0"/>
              <a:t>«Удивительный мир игры»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5205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204864"/>
            <a:ext cx="8856984" cy="1143000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Спасибо за внимание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9923265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176</TotalTime>
  <Words>939</Words>
  <Application>Microsoft Office PowerPoint</Application>
  <PresentationFormat>Экран (4:3)</PresentationFormat>
  <Paragraphs>174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Изящная</vt:lpstr>
      <vt:lpstr>Рабочая программа</vt:lpstr>
      <vt:lpstr>Презентация PowerPoint</vt:lpstr>
      <vt:lpstr>I. Целевой раздел Программы </vt:lpstr>
      <vt:lpstr>Задачи: </vt:lpstr>
      <vt:lpstr>Задачи:</vt:lpstr>
      <vt:lpstr>Планируемые результаты освоения Программы</vt:lpstr>
      <vt:lpstr>II. Содержательный раздел Программы</vt:lpstr>
      <vt:lpstr>II. Содержательный раздел Программы</vt:lpstr>
      <vt:lpstr>Формы, способы, методы и средства реализации Программы</vt:lpstr>
      <vt:lpstr>III.Организационный раздел Программы Традиции Группы:</vt:lpstr>
      <vt:lpstr>Обеспеченность методическими материалами и средствами обучения и воспитания</vt:lpstr>
      <vt:lpstr>Предметно-пространственная развивающая среда</vt:lpstr>
      <vt:lpstr>Взаимодействие с семьями воспитанников</vt:lpstr>
      <vt:lpstr>Часть, формируемая участниками  образовательных отношений</vt:lpstr>
      <vt:lpstr>Спасибо за внимание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Рабочая программа</dc:title>
  <dc:creator>Zver</dc:creator>
  <cp:lastModifiedBy>User</cp:lastModifiedBy>
  <cp:revision>16</cp:revision>
  <dcterms:created xsi:type="dcterms:W3CDTF">2016-02-22T16:57:43Z</dcterms:created>
  <dcterms:modified xsi:type="dcterms:W3CDTF">2016-05-10T05:27:12Z</dcterms:modified>
</cp:coreProperties>
</file>